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15"/>
  </p:notesMasterIdLst>
  <p:sldIdLst>
    <p:sldId id="257" r:id="rId2"/>
    <p:sldId id="261" r:id="rId3"/>
    <p:sldId id="272" r:id="rId4"/>
    <p:sldId id="258" r:id="rId5"/>
    <p:sldId id="280" r:id="rId6"/>
    <p:sldId id="270" r:id="rId7"/>
    <p:sldId id="274" r:id="rId8"/>
    <p:sldId id="275" r:id="rId9"/>
    <p:sldId id="271" r:id="rId10"/>
    <p:sldId id="276" r:id="rId11"/>
    <p:sldId id="277" r:id="rId12"/>
    <p:sldId id="278" r:id="rId13"/>
    <p:sldId id="28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0621DC-E583-F548-A8F0-B6C71A945FFC}" type="datetimeFigureOut">
              <a:t>2022/09/24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BB3DB-99B4-9042-A0D6-FFDEE68580BD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29149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C5668E-2B97-234B-BDD4-C1BCD380E1FE}" type="slidenum">
              <a:t>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05381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_A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5400" b="1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ctr">
              <a:buNone/>
              <a:defRPr sz="2000" cap="small" spc="0"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DD5BB5B5-34A3-D044-95A7-6EFD76AAEC6E}" type="slidenum">
              <a:t>‹#›</a:t>
            </a:fld>
            <a:endParaRPr lang="en-K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9360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83164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950611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6735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99604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83EFF-5B5C-390B-9024-DD9B643F2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51247-F069-DC2F-01C9-6F6518195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1B6C6-8B6C-BB8F-D7B0-0122F1AB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7A99A-A926-900C-741D-3480110C5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08562-B622-FE11-4800-C19934093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00230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ths_Camb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Cambria" panose="02040503050406030204" pitchFamily="18" charset="0"/>
              </a:defRPr>
            </a:lvl1pPr>
            <a:lvl2pPr latinLnBrk="0">
              <a:defRPr sz="2000">
                <a:solidFill>
                  <a:schemeClr val="tx1"/>
                </a:solidFill>
                <a:latin typeface="Cambria" panose="02040503050406030204" pitchFamily="18" charset="0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ambria" panose="02040503050406030204" pitchFamily="18" charset="0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34D0E-DAF9-6144-9B3D-70D3148CA800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1AC9B-525E-8546-9725-21F49D771B36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ADC5147-96DB-654A-999D-7FC4DC7E9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0735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_Camb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Cambria" panose="02040503050406030204" pitchFamily="18" charset="0"/>
              </a:defRPr>
            </a:lvl1pPr>
            <a:lvl2pPr latinLnBrk="0">
              <a:defRPr sz="2000">
                <a:solidFill>
                  <a:schemeClr val="tx1"/>
                </a:solidFill>
                <a:latin typeface="Cambria" panose="02040503050406030204" pitchFamily="18" charset="0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ambria" panose="02040503050406030204" pitchFamily="18" charset="0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6227371-047B-9B44-B6E9-A881E170F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8" y="104652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1700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_Cambria-Dark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Cambria" panose="02040503050406030204" pitchFamily="18" charset="0"/>
              </a:defRPr>
            </a:lvl1pPr>
            <a:lvl2pPr latinLnBrk="0">
              <a:defRPr sz="2000">
                <a:solidFill>
                  <a:schemeClr val="tx1"/>
                </a:solidFill>
                <a:latin typeface="Cambria" panose="02040503050406030204" pitchFamily="18" charset="0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ambria" panose="02040503050406030204" pitchFamily="18" charset="0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6227371-047B-9B44-B6E9-A881E170F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8" y="104652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7103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_TimesNewRom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+mj-lt"/>
              </a:defRPr>
            </a:lvl1pPr>
            <a:lvl2pPr latinLnBrk="0">
              <a:defRPr sz="2000">
                <a:solidFill>
                  <a:schemeClr val="tx1"/>
                </a:solidFill>
                <a:latin typeface="+mj-lt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j-lt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ADC5147-96DB-654A-999D-7FC4DC7E9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9646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s_GoMo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Go Mono" panose="02060609050000000000" pitchFamily="49" charset="0"/>
                <a:cs typeface="Courier New" panose="02070309020205020404" pitchFamily="49" charset="0"/>
              </a:defRPr>
            </a:lvl1pPr>
            <a:lvl2pPr latinLnBrk="0">
              <a:defRPr sz="2000">
                <a:solidFill>
                  <a:schemeClr val="tx1"/>
                </a:solidFill>
                <a:latin typeface="Go Mono" panose="02060609050000000000" pitchFamily="49" charset="0"/>
                <a:cs typeface="Courier New" panose="02070309020205020404" pitchFamily="49" charset="0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Go Mono" panose="02060609050000000000" pitchFamily="49" charset="0"/>
                <a:cs typeface="Courier New" panose="02070309020205020404" pitchFamily="49" charset="0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25D62C8-E3C6-D94D-B70D-6D26087FE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5730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325910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227119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2574916" cy="2286000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28238" y="594359"/>
            <a:ext cx="7664601" cy="5710845"/>
          </a:xfrm>
        </p:spPr>
        <p:txBody>
          <a:bodyPr/>
          <a:lstStyle>
            <a:lvl1pPr indent="-324000"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2574916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28238" y="6459785"/>
            <a:ext cx="4648200" cy="365125"/>
          </a:xfrm>
        </p:spPr>
        <p:txBody>
          <a:bodyPr/>
          <a:lstStyle>
            <a:lvl1pPr algn="ctr"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DD5BB5B5-34A3-D044-95A7-6EFD76AAEC6E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11755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 latinLnBrk="0">
              <a:lnSpc>
                <a:spcPct val="85000"/>
              </a:lnSpc>
              <a:defRPr sz="5400" b="1" i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 latinLnBrk="0">
              <a:buNone/>
              <a:defRPr sz="2400" cap="none" spc="0" baseline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877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00963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BB5B5-34A3-D044-95A7-6EFD76AAEC6E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26291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008" y="936953"/>
            <a:ext cx="11490565" cy="52500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ko-KR" dirty="0"/>
              <a:t>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545596"/>
            <a:ext cx="2472271" cy="279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ACF84FF-A1EF-1A49-A4B6-65A586E2C4E4}" type="datetimeFigureOut">
              <a:t>2022/09/24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545596"/>
            <a:ext cx="4822804" cy="279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545596"/>
            <a:ext cx="1312025" cy="279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DD5BB5B5-34A3-D044-95A7-6EFD76AAEC6E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61008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400" b="1" kern="1200" spc="-50" baseline="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Cambria" panose="02040503050406030204" pitchFamily="18" charset="0"/>
          <a:ea typeface="+mn-ea"/>
          <a:cs typeface="Tahoma" panose="020B0604030504040204" pitchFamily="34" charset="0"/>
        </a:defRPr>
      </a:lvl1pPr>
      <a:lvl2pPr marL="432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Times New Roman" panose="02020603050405020304" pitchFamily="18" charset="0"/>
        <a:buChar char="◦"/>
        <a:defRPr sz="2000" kern="1200">
          <a:solidFill>
            <a:schemeClr val="tx1"/>
          </a:solidFill>
          <a:latin typeface="Cambria" panose="02040503050406030204" pitchFamily="18" charset="0"/>
          <a:ea typeface="+mn-ea"/>
          <a:cs typeface="Tahoma" panose="020B0604030504040204" pitchFamily="34" charset="0"/>
        </a:defRPr>
      </a:lvl2pPr>
      <a:lvl3pPr marL="612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Cambria" panose="02040503050406030204" pitchFamily="18" charset="0"/>
          <a:ea typeface="+mn-ea"/>
          <a:cs typeface="Tahoma" panose="020B0604030504040204" pitchFamily="34" charset="0"/>
        </a:defRPr>
      </a:lvl3pPr>
      <a:lvl4pPr marL="648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Tahoma" panose="020B0604030504040204" pitchFamily="34" charset="0"/>
        </a:defRPr>
      </a:lvl4pPr>
      <a:lvl5pPr marL="756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Tahoma" panose="020B0604030504040204" pitchFamily="34" charset="0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opbox.com/sh/s3g5e4dv3m84flx/AACLHo2sRoScz6Fxg3lvbId4a?dl=0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00D7A-FE78-134B-A19B-2B06BF81E3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KR"/>
              <a:t>NHAO NIC Flat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68FA64-3B9C-BC44-BF06-D88DD4C219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R"/>
              <a:t>2020-07-28 Yoonsoo P. Bach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3B7925-5E48-9140-A6AD-B7D731902E58}"/>
              </a:ext>
            </a:extLst>
          </p:cNvPr>
          <p:cNvSpPr/>
          <p:nvPr/>
        </p:nvSpPr>
        <p:spPr>
          <a:xfrm>
            <a:off x="746234" y="5775882"/>
            <a:ext cx="106995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KR"/>
              <a:t>All the codes and FITS files (except for the very raw data) are available via my personal Dropbox:</a:t>
            </a:r>
          </a:p>
          <a:p>
            <a:r>
              <a:rPr lang="en-KR">
                <a:hlinkClick r:id="rId3"/>
              </a:rPr>
              <a:t>https://www.dropbox.com/sh/s3g5e4dv3m84flx/AACLHo2sRoScz6Fxg3lvbId4a?dl=0</a:t>
            </a:r>
            <a:r>
              <a:rPr lang="en-K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41464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387291-8243-7E44-87D9-F8D106456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2. Effect of POL-AGL1 (HWP angle)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5214D-0994-D047-80F9-B0C6FABAC202}"/>
              </a:ext>
            </a:extLst>
          </p:cNvPr>
          <p:cNvSpPr txBox="1"/>
          <p:nvPr/>
        </p:nvSpPr>
        <p:spPr>
          <a:xfrm>
            <a:off x="0" y="1157476"/>
            <a:ext cx="3962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KR" sz="1400"/>
          </a:p>
          <a:p>
            <a:r>
              <a:rPr lang="en-KR" sz="1400"/>
              <a:t>ticks for cut-profiles: 1 ± 0.01 (1%)</a:t>
            </a:r>
          </a:p>
          <a:p>
            <a:r>
              <a:rPr lang="en-KR" sz="1400"/>
              <a:t>ticks for image axis: 100 pix</a:t>
            </a:r>
          </a:p>
        </p:txBody>
      </p:sp>
      <p:pic>
        <p:nvPicPr>
          <p:cNvPr id="2" name="j_POLAGL.mp4" descr="j_POLAGL.mp4">
            <a:hlinkClick r:id="" action="ppaction://media"/>
            <a:extLst>
              <a:ext uri="{FF2B5EF4-FFF2-40B4-BE49-F238E27FC236}">
                <a16:creationId xmlns:a16="http://schemas.microsoft.com/office/drawing/2014/main" id="{31C62217-217D-044C-BF32-0CE93B279A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23882" y="759406"/>
            <a:ext cx="9368118" cy="60985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13D5D0-3634-9147-9178-9E9F6E3FA9C1}"/>
              </a:ext>
            </a:extLst>
          </p:cNvPr>
          <p:cNvSpPr txBox="1"/>
          <p:nvPr/>
        </p:nvSpPr>
        <p:spPr>
          <a:xfrm>
            <a:off x="124654" y="4446564"/>
            <a:ext cx="257457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600"/>
              <a:t>Cut profile at </a:t>
            </a:r>
            <a:r>
              <a:rPr lang="en-KR" sz="1600" b="1">
                <a:solidFill>
                  <a:srgbClr val="FF0000"/>
                </a:solidFill>
              </a:rPr>
              <a:t>red lines</a:t>
            </a:r>
            <a:r>
              <a:rPr lang="en-KR" sz="1600" b="1"/>
              <a:t> </a:t>
            </a:r>
            <a:r>
              <a:rPr lang="en-KR" sz="1600"/>
              <a:t>± 10 pix width are shown.</a:t>
            </a:r>
          </a:p>
          <a:p>
            <a:r>
              <a:rPr lang="en-KR" sz="1600"/>
              <a:t>This is where we usually put our target.</a:t>
            </a:r>
          </a:p>
          <a:p>
            <a:endParaRPr lang="en-KR" sz="1400"/>
          </a:p>
          <a:p>
            <a:r>
              <a:rPr lang="en-KR" sz="1400" b="1"/>
              <a:t>Black dotted lines </a:t>
            </a:r>
            <a:r>
              <a:rPr lang="en-KR" sz="1400"/>
              <a:t>= min/max at that ± 10 pixel region.</a:t>
            </a:r>
          </a:p>
        </p:txBody>
      </p:sp>
    </p:spTree>
    <p:extLst>
      <p:ext uri="{BB962C8B-B14F-4D97-AF65-F5344CB8AC3E}">
        <p14:creationId xmlns:p14="http://schemas.microsoft.com/office/powerpoint/2010/main" val="2204229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CF0EB1A-1741-654F-86E4-8C44B896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2. Effect of POL-AGL1 (HWP angle)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C04FFB-4AF4-0342-9F0E-688B12AD6183}"/>
              </a:ext>
            </a:extLst>
          </p:cNvPr>
          <p:cNvSpPr txBox="1"/>
          <p:nvPr/>
        </p:nvSpPr>
        <p:spPr>
          <a:xfrm>
            <a:off x="0" y="1157476"/>
            <a:ext cx="3962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KR" sz="1400"/>
          </a:p>
          <a:p>
            <a:r>
              <a:rPr lang="en-KR" sz="1400"/>
              <a:t>ticks for cut-profiles: 1 ± 0.01 (1%)</a:t>
            </a:r>
          </a:p>
          <a:p>
            <a:r>
              <a:rPr lang="en-KR" sz="1400"/>
              <a:t>ticks for image axis: 100 pix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873F99-E8DF-464A-A889-849413896B46}"/>
              </a:ext>
            </a:extLst>
          </p:cNvPr>
          <p:cNvSpPr txBox="1"/>
          <p:nvPr/>
        </p:nvSpPr>
        <p:spPr>
          <a:xfrm>
            <a:off x="124654" y="4446564"/>
            <a:ext cx="257457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600"/>
              <a:t>Cut profile at </a:t>
            </a:r>
            <a:r>
              <a:rPr lang="en-KR" sz="1600" b="1">
                <a:solidFill>
                  <a:srgbClr val="FF0000"/>
                </a:solidFill>
              </a:rPr>
              <a:t>red lines</a:t>
            </a:r>
            <a:r>
              <a:rPr lang="en-KR" sz="1600" b="1"/>
              <a:t> </a:t>
            </a:r>
            <a:r>
              <a:rPr lang="en-KR" sz="1600"/>
              <a:t>± 10 pix width are shown.</a:t>
            </a:r>
          </a:p>
          <a:p>
            <a:r>
              <a:rPr lang="en-KR" sz="1600"/>
              <a:t>This is where we usually put our target.</a:t>
            </a:r>
          </a:p>
          <a:p>
            <a:endParaRPr lang="en-KR" sz="1400"/>
          </a:p>
          <a:p>
            <a:r>
              <a:rPr lang="en-KR" sz="1400" b="1"/>
              <a:t>Black dotted lines </a:t>
            </a:r>
            <a:r>
              <a:rPr lang="en-KR" sz="1400"/>
              <a:t>= min/max at that ± 10 pixel region.</a:t>
            </a:r>
          </a:p>
        </p:txBody>
      </p:sp>
      <p:pic>
        <p:nvPicPr>
          <p:cNvPr id="2" name="h_POLAGL.mp4" descr="h_POLAGL.mp4">
            <a:hlinkClick r:id="" action="ppaction://media"/>
            <a:extLst>
              <a:ext uri="{FF2B5EF4-FFF2-40B4-BE49-F238E27FC236}">
                <a16:creationId xmlns:a16="http://schemas.microsoft.com/office/drawing/2014/main" id="{02A74193-7C9C-0E40-8DD1-3E03566926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24056" y="759518"/>
            <a:ext cx="9367944" cy="609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85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72A979F-A58A-774B-B0C4-D30697699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2. Effect of POL-AGL1 (HWP angle)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7C1D9E-984F-1D40-8FA5-E1E9A974F5AF}"/>
              </a:ext>
            </a:extLst>
          </p:cNvPr>
          <p:cNvSpPr txBox="1"/>
          <p:nvPr/>
        </p:nvSpPr>
        <p:spPr>
          <a:xfrm>
            <a:off x="0" y="1157476"/>
            <a:ext cx="3962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KR" sz="1400"/>
          </a:p>
          <a:p>
            <a:r>
              <a:rPr lang="en-KR" sz="1400"/>
              <a:t>ticks for cut-profiles: 1 ± 0.01 (1%)</a:t>
            </a:r>
          </a:p>
          <a:p>
            <a:r>
              <a:rPr lang="en-KR" sz="1400"/>
              <a:t>ticks for image axis: 100 pix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4CA334-F2C1-E74B-9E67-81F452CDCD22}"/>
              </a:ext>
            </a:extLst>
          </p:cNvPr>
          <p:cNvSpPr txBox="1"/>
          <p:nvPr/>
        </p:nvSpPr>
        <p:spPr>
          <a:xfrm>
            <a:off x="124654" y="4446564"/>
            <a:ext cx="257457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600"/>
              <a:t>Cut profile at </a:t>
            </a:r>
            <a:r>
              <a:rPr lang="en-KR" sz="1600" b="1">
                <a:solidFill>
                  <a:srgbClr val="FF0000"/>
                </a:solidFill>
              </a:rPr>
              <a:t>red lines</a:t>
            </a:r>
            <a:r>
              <a:rPr lang="en-KR" sz="1600" b="1"/>
              <a:t> </a:t>
            </a:r>
            <a:r>
              <a:rPr lang="en-KR" sz="1600"/>
              <a:t>± 10 pix width are shown.</a:t>
            </a:r>
          </a:p>
          <a:p>
            <a:r>
              <a:rPr lang="en-KR" sz="1600"/>
              <a:t>This is where we usually put our target.</a:t>
            </a:r>
          </a:p>
          <a:p>
            <a:endParaRPr lang="en-KR" sz="1400"/>
          </a:p>
          <a:p>
            <a:r>
              <a:rPr lang="en-KR" sz="1400" b="1"/>
              <a:t>Black dotted lines </a:t>
            </a:r>
            <a:r>
              <a:rPr lang="en-KR" sz="1400"/>
              <a:t>= min/max at that ± 10 pixel region.</a:t>
            </a:r>
          </a:p>
        </p:txBody>
      </p:sp>
      <p:pic>
        <p:nvPicPr>
          <p:cNvPr id="2" name="k_POLAGL.mp4" descr="k_POLAGL.mp4">
            <a:hlinkClick r:id="" action="ppaction://media"/>
            <a:extLst>
              <a:ext uri="{FF2B5EF4-FFF2-40B4-BE49-F238E27FC236}">
                <a16:creationId xmlns:a16="http://schemas.microsoft.com/office/drawing/2014/main" id="{FB11786C-67F3-3F46-B86E-0F9C5C497C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24056" y="759518"/>
            <a:ext cx="9367944" cy="609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930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DA39C6-681C-1149-943B-E35C6A340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Why there's no dust donut?</a:t>
            </a:r>
          </a:p>
          <a:p>
            <a:pPr lvl="1"/>
            <a:r>
              <a:rPr lang="en-KR"/>
              <a:t>The dust-donuts' shapes are dependent on INSROT, but </a:t>
            </a:r>
            <a:r>
              <a:rPr lang="en-KR" b="1"/>
              <a:t>not</a:t>
            </a:r>
            <a:r>
              <a:rPr lang="en-KR"/>
              <a:t> on POL-AGL1.</a:t>
            </a:r>
          </a:p>
          <a:p>
            <a:pPr lvl="1"/>
            <a:r>
              <a:rPr lang="en-KR"/>
              <a:t>Hence, a flat with fixed POL-AGL1 (combined over all INSROT) will have no dust donut feature.</a:t>
            </a:r>
          </a:p>
          <a:p>
            <a:pPr lvl="1"/>
            <a:r>
              <a:rPr lang="en-KR"/>
              <a:t>The dust donut, however, will appear in the SNR map.</a:t>
            </a:r>
          </a:p>
          <a:p>
            <a:pPr marL="853200" lvl="2" indent="-457200">
              <a:buFont typeface="+mj-lt"/>
              <a:buAutoNum type="arabicPeriod"/>
            </a:pPr>
            <a:r>
              <a:rPr lang="en-KR"/>
              <a:t>Dust = lower ADU = lower SNR (simply considering photon noise)</a:t>
            </a:r>
          </a:p>
          <a:p>
            <a:pPr marL="853200" lvl="2" indent="-457200">
              <a:buFont typeface="+mj-lt"/>
              <a:buAutoNum type="arabicPeriod"/>
            </a:pPr>
            <a:r>
              <a:rPr lang="en-KR"/>
              <a:t>As INSROT changes, dust donut's brightness distribution changes </a:t>
            </a:r>
            <a:r>
              <a:rPr lang="en-KR">
                <a:sym typeface="Wingdings" pitchFamily="2" charset="2"/>
              </a:rPr>
              <a:t> higher stddev  lower SNR</a:t>
            </a:r>
          </a:p>
          <a:p>
            <a:pPr marL="396000" lvl="2" indent="0">
              <a:buNone/>
            </a:pPr>
            <a:r>
              <a:rPr lang="en-KR">
                <a:sym typeface="Wingdings" pitchFamily="2" charset="2"/>
              </a:rPr>
              <a:t>	</a:t>
            </a:r>
            <a:r>
              <a:rPr lang="en-KR"/>
              <a:t>(SNR := combined value at a pixel / stddev of that pixel)</a:t>
            </a:r>
          </a:p>
          <a:p>
            <a:pPr marL="774900" lvl="3" indent="-342900">
              <a:buFont typeface="+mj-lt"/>
              <a:buAutoNum type="arabicPeriod"/>
            </a:pPr>
            <a:endParaRPr lang="en-KR">
              <a:sym typeface="Wingdings" pitchFamily="2" charset="2"/>
            </a:endParaRPr>
          </a:p>
          <a:p>
            <a:pPr marL="774900" lvl="3" indent="-342900">
              <a:buFont typeface="+mj-lt"/>
              <a:buAutoNum type="arabicPeriod"/>
            </a:pPr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DF2A55-92C9-DD45-8630-05EB77C8B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Notes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51B657-B801-6844-A107-10B65C88D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2742" y="2209649"/>
            <a:ext cx="2369258" cy="454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91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9CF293-174D-3D40-B012-84D0768FA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Scale each raw frame by its mean value</a:t>
            </a:r>
          </a:p>
          <a:p>
            <a:pPr lvl="1"/>
            <a:r>
              <a:rPr lang="en-KR"/>
              <a:t>multiplied scale is </a:t>
            </a:r>
            <a:r>
              <a:rPr lang="en-KR">
                <a:latin typeface="InputMonoCompressed" panose="02000509020000090004" pitchFamily="49" charset="0"/>
              </a:rPr>
              <a:t>scale[i] = median(image[i])/median(image[0])</a:t>
            </a:r>
          </a:p>
          <a:p>
            <a:endParaRPr lang="en-KR"/>
          </a:p>
          <a:p>
            <a:r>
              <a:rPr lang="en-KR"/>
              <a:t>CCDCLIP algorithm with 3-sigma clip, median center, nkeep=5.</a:t>
            </a:r>
          </a:p>
          <a:p>
            <a:pPr lvl="1"/>
            <a:r>
              <a:rPr lang="en-KR"/>
              <a:t>Gain, readout noise form header</a:t>
            </a:r>
          </a:p>
          <a:p>
            <a:pPr lvl="1"/>
            <a:r>
              <a:rPr lang="en-KR"/>
              <a:t>The sigma-map is calculated by stddev(survived-values) at each pixel position.</a:t>
            </a:r>
          </a:p>
          <a:p>
            <a:pPr lvl="1"/>
            <a:r>
              <a:rPr lang="en-KR">
                <a:solidFill>
                  <a:schemeClr val="accent3"/>
                </a:solidFill>
              </a:rPr>
              <a:t>SNR = combined pixel value / sigma-map</a:t>
            </a:r>
          </a:p>
          <a:p>
            <a:pPr lvl="1"/>
            <a:r>
              <a:rPr lang="en-KR"/>
              <a:t>Normalized flat = combined image / mean(combined image)</a:t>
            </a:r>
          </a:p>
          <a:p>
            <a:pPr lvl="1"/>
            <a:endParaRPr lang="en-KR"/>
          </a:p>
          <a:p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9047DF-E531-5F4E-93DB-3828AE25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Combining Dome Flats</a:t>
            </a:r>
          </a:p>
        </p:txBody>
      </p:sp>
    </p:spTree>
    <p:extLst>
      <p:ext uri="{BB962C8B-B14F-4D97-AF65-F5344CB8AC3E}">
        <p14:creationId xmlns:p14="http://schemas.microsoft.com/office/powerpoint/2010/main" val="2983621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ECFBA2-D2F1-964E-B649-E9E39D156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009" y="936953"/>
            <a:ext cx="5100678" cy="5250091"/>
          </a:xfrm>
        </p:spPr>
        <p:txBody>
          <a:bodyPr/>
          <a:lstStyle/>
          <a:p>
            <a:r>
              <a:rPr lang="en-KR"/>
              <a:t>Simple combining of all flats</a:t>
            </a:r>
          </a:p>
          <a:p>
            <a:endParaRPr lang="en-KR"/>
          </a:p>
          <a:p>
            <a:endParaRPr lang="en-KR"/>
          </a:p>
          <a:p>
            <a:endParaRPr lang="en-KR"/>
          </a:p>
          <a:p>
            <a:endParaRPr lang="en-KR"/>
          </a:p>
          <a:p>
            <a:r>
              <a:rPr lang="en-KR"/>
              <a:t>Dust-donuts that were </a:t>
            </a:r>
            <a:r>
              <a:rPr lang="en-KR" u="sng"/>
              <a:t>invisible</a:t>
            </a:r>
            <a:r>
              <a:rPr lang="en-KR"/>
              <a:t> in the flat are </a:t>
            </a:r>
            <a:r>
              <a:rPr lang="en-KR" u="sng"/>
              <a:t>visible in the SNR map</a:t>
            </a:r>
            <a:r>
              <a:rPr lang="en-KR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8F2E49-95B7-F847-9EC5-3BD9DC45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Simple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AAFA8-1D9C-4E40-AD42-B213E4AAF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670956"/>
            <a:ext cx="6477000" cy="6261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EFBD06-EDB5-614C-9142-217E2B33C3FB}"/>
              </a:ext>
            </a:extLst>
          </p:cNvPr>
          <p:cNvSpPr txBox="1"/>
          <p:nvPr/>
        </p:nvSpPr>
        <p:spPr>
          <a:xfrm>
            <a:off x="3713206" y="2088293"/>
            <a:ext cx="2001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/>
              <a:t>Normalized flat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87CFD8-20D0-6044-8E68-86BFDC003B87}"/>
              </a:ext>
            </a:extLst>
          </p:cNvPr>
          <p:cNvSpPr txBox="1"/>
          <p:nvPr/>
        </p:nvSpPr>
        <p:spPr>
          <a:xfrm>
            <a:off x="3713206" y="4909753"/>
            <a:ext cx="2001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/>
              <a:t>SNR</a:t>
            </a:r>
          </a:p>
        </p:txBody>
      </p:sp>
    </p:spTree>
    <p:extLst>
      <p:ext uri="{BB962C8B-B14F-4D97-AF65-F5344CB8AC3E}">
        <p14:creationId xmlns:p14="http://schemas.microsoft.com/office/powerpoint/2010/main" val="636938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844DF-B19F-7842-8E3C-944B76C8F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Components of Flats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34981-2F39-884A-B60F-1615FCB88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 </a:t>
            </a:r>
            <a:r>
              <a:rPr lang="en-KR">
                <a:latin typeface="Cambria" panose="02040503050406030204" pitchFamily="18" charset="0"/>
              </a:rPr>
              <a:t>Header keywords: FILTER, POL-AGL1, INSROT</a:t>
            </a:r>
          </a:p>
          <a:p>
            <a:pPr lvl="1"/>
            <a:r>
              <a:rPr lang="en-KR">
                <a:latin typeface="Cambria" panose="02040503050406030204" pitchFamily="18" charset="0"/>
              </a:rPr>
              <a:t>Plus: o/e-ray</a:t>
            </a:r>
          </a:p>
          <a:p>
            <a:endParaRPr lang="en-KR"/>
          </a:p>
          <a:p>
            <a:r>
              <a:rPr lang="en-KR">
                <a:latin typeface="Cambria" panose="02040503050406030204" pitchFamily="18" charset="0"/>
              </a:rPr>
              <a:t> Notation: </a:t>
            </a:r>
          </a:p>
          <a:p>
            <a:pPr lvl="1"/>
            <a:r>
              <a:rPr lang="en-KR">
                <a:latin typeface="InputMonoCondensed" panose="02000509020000090004" pitchFamily="49" charset="0"/>
              </a:rPr>
              <a:t>&lt;</a:t>
            </a:r>
            <a:r>
              <a:rPr lang="en-KR">
                <a:solidFill>
                  <a:srgbClr val="FF0000"/>
                </a:solidFill>
                <a:latin typeface="InputMonoCondensed" panose="02000509020000090004" pitchFamily="49" charset="0"/>
              </a:rPr>
              <a:t>FILTER</a:t>
            </a:r>
            <a:r>
              <a:rPr lang="en-KR">
                <a:latin typeface="InputMonoCondensed" panose="02000509020000090004" pitchFamily="49" charset="0"/>
              </a:rPr>
              <a:t>&gt;_&lt;</a:t>
            </a:r>
            <a:r>
              <a:rPr lang="en-KR">
                <a:solidFill>
                  <a:schemeClr val="accent2"/>
                </a:solidFill>
                <a:latin typeface="InputMonoCondensed" panose="02000509020000090004" pitchFamily="49" charset="0"/>
              </a:rPr>
              <a:t>POL-AGL1</a:t>
            </a:r>
            <a:r>
              <a:rPr lang="en-KR">
                <a:latin typeface="InputMonoCondensed" panose="02000509020000090004" pitchFamily="49" charset="0"/>
              </a:rPr>
              <a:t>:04.1f&gt;_&lt;</a:t>
            </a:r>
            <a:r>
              <a:rPr lang="en-KR">
                <a:solidFill>
                  <a:schemeClr val="accent6"/>
                </a:solidFill>
                <a:latin typeface="InputMonoCondensed" panose="02000509020000090004" pitchFamily="49" charset="0"/>
              </a:rPr>
              <a:t>INSROT</a:t>
            </a:r>
            <a:r>
              <a:rPr lang="en-KR">
                <a:latin typeface="InputMonoCondensed" panose="02000509020000090004" pitchFamily="49" charset="0"/>
              </a:rPr>
              <a:t>:+04.0f&gt;_&lt;</a:t>
            </a:r>
            <a:r>
              <a:rPr lang="en-KR">
                <a:solidFill>
                  <a:srgbClr val="7030A0"/>
                </a:solidFill>
                <a:latin typeface="InputMonoCondensed" panose="02000509020000090004" pitchFamily="49" charset="0"/>
              </a:rPr>
              <a:t>oe</a:t>
            </a:r>
            <a:r>
              <a:rPr lang="en-KR">
                <a:latin typeface="InputMonoCondensed" panose="02000509020000090004" pitchFamily="49" charset="0"/>
              </a:rPr>
              <a:t>:s&gt;.fits</a:t>
            </a:r>
          </a:p>
          <a:p>
            <a:pPr lvl="1"/>
            <a:r>
              <a:rPr lang="en-KR">
                <a:latin typeface="InputMonoCondensed" panose="02000509020000090004" pitchFamily="49" charset="0"/>
              </a:rPr>
              <a:t>j_00.0_+045_e.fits </a:t>
            </a:r>
          </a:p>
          <a:p>
            <a:pPr marL="216000" lvl="1" indent="0">
              <a:buNone/>
            </a:pPr>
            <a:r>
              <a:rPr lang="en-KR">
                <a:latin typeface="Cambria" panose="02040503050406030204" pitchFamily="18" charset="0"/>
              </a:rPr>
              <a:t>	= J-filter, HWP 0.0˚, INSROT 45˚, e-ray part.</a:t>
            </a:r>
          </a:p>
          <a:p>
            <a:pPr marL="216000" lvl="1" indent="0">
              <a:buNone/>
            </a:pPr>
            <a:endParaRPr lang="en-KR">
              <a:latin typeface="Cambria" panose="02040503050406030204" pitchFamily="18" charset="0"/>
            </a:endParaRPr>
          </a:p>
          <a:p>
            <a:pPr marL="216000" lvl="1" indent="0">
              <a:buNone/>
            </a:pPr>
            <a:endParaRPr lang="en-KR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692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">
            <a:extLst>
              <a:ext uri="{FF2B5EF4-FFF2-40B4-BE49-F238E27FC236}">
                <a16:creationId xmlns:a16="http://schemas.microsoft.com/office/drawing/2014/main" id="{A3B9EE4A-C904-2544-8CFC-406F48687F51}"/>
              </a:ext>
            </a:extLst>
          </p:cNvPr>
          <p:cNvSpPr txBox="1">
            <a:spLocks/>
          </p:cNvSpPr>
          <p:nvPr/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KR"/>
              <a:t>Effects of INSROT/POLAGL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9F859EF-CF93-904C-A54F-2D460DF8116E}"/>
                  </a:ext>
                </a:extLst>
              </p:cNvPr>
              <p:cNvSpPr/>
              <p:nvPr/>
            </p:nvSpPr>
            <p:spPr>
              <a:xfrm>
                <a:off x="582847" y="1110972"/>
                <a:ext cx="11268726" cy="33887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>
                    <a:latin typeface="Cambria" panose="02040503050406030204" pitchFamily="18" charset="0"/>
                  </a:rPr>
                  <a:t>The ratio below for many INSROT values will show the effect of INSROT:</a:t>
                </a:r>
              </a:p>
              <a:p>
                <a:endParaRPr lang="en-US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rgbClr val="FF0000"/>
                              </a:solidFill>
                              <a:latin typeface="InputMonoCondensed" panose="02000509020000090004" pitchFamily="49" charset="0"/>
                            </a:rPr>
                            <m:t>FILTER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POL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−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AGL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1&gt;_&lt;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6"/>
                              </a:solidFill>
                              <a:latin typeface="InputMonoCondensed" panose="02000509020000090004" pitchFamily="49" charset="0"/>
                            </a:rPr>
                            <m:t>INSROT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rgbClr val="7030A0"/>
                              </a:solidFill>
                              <a:latin typeface="InputMonoCondensed" panose="02000509020000090004" pitchFamily="49" charset="0"/>
                            </a:rPr>
                            <m:t>oe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normalized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.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fits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 =</m:t>
                          </m:r>
                          <m:r>
                            <m:rPr>
                              <m:nor/>
                            </m:rPr>
                            <a:rPr lang="en-US" b="0" i="0">
                              <a:latin typeface="InputMonoCondensed" panose="02000509020000090004" pitchFamily="49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combined</m:t>
                          </m:r>
                          <m:r>
                            <m:rPr>
                              <m:nor/>
                            </m:rPr>
                            <a:rPr lang="en-US" b="0" i="0">
                              <a:latin typeface="InputMonoCondensed" panose="02000509020000090004" pitchFamily="49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20 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frames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 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rgbClr val="FF0000"/>
                              </a:solidFill>
                              <a:latin typeface="InputMonoCondensed" panose="02000509020000090004" pitchFamily="49" charset="0"/>
                            </a:rPr>
                            <m:t>FILTER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POL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−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AGL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1&gt;_</m:t>
                          </m:r>
                          <m:r>
                            <m:rPr>
                              <m:nor/>
                            </m:rPr>
                            <a:rPr lang="en-US" b="1">
                              <a:latin typeface="InputMonoCondensed" panose="02000509020000090004" pitchFamily="49" charset="0"/>
                            </a:rPr>
                            <m:t>all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rgbClr val="7030A0"/>
                              </a:solidFill>
                              <a:latin typeface="InputMonoCondensed" panose="02000509020000090004" pitchFamily="49" charset="0"/>
                            </a:rPr>
                            <m:t>oe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</m:t>
                          </m:r>
                          <m:r>
                            <m:rPr>
                              <m:nor/>
                            </m:rPr>
                            <a:rPr lang="en-US" b="0" i="0">
                              <a:latin typeface="InputMonoCondensed" panose="02000509020000090004" pitchFamily="49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en-US" b="0" i="0">
                              <a:latin typeface="InputMonoCondensed" panose="02000509020000090004" pitchFamily="49" charset="0"/>
                            </a:rPr>
                            <m:t>normalized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.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fi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ts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      = 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combined</m:t>
                          </m:r>
                          <m:r>
                            <m:rPr>
                              <m:nor/>
                            </m:rPr>
                            <a:rPr lang="en-US" b="0" i="0">
                              <a:latin typeface="InputMonoCondensed" panose="02000509020000090004" pitchFamily="49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160 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frames</m:t>
                          </m:r>
                        </m:den>
                      </m:f>
                    </m:oMath>
                  </m:oMathPara>
                </a14:m>
                <a:endParaRPr lang="en-US"/>
              </a:p>
              <a:p>
                <a:endParaRPr lang="en-KR"/>
              </a:p>
              <a:p>
                <a:endParaRPr lang="en-KR">
                  <a:latin typeface="Cambria" panose="02040503050406030204" pitchFamily="18" charset="0"/>
                </a:endParaRPr>
              </a:p>
              <a:p>
                <a:r>
                  <a:rPr lang="en-KR">
                    <a:latin typeface="Cambria" panose="02040503050406030204" pitchFamily="18" charset="0"/>
                  </a:rPr>
                  <a:t>Similarly, the ratio below will show the effect of HWP angle (POL-AGL1):</a:t>
                </a:r>
              </a:p>
              <a:p>
                <a:endParaRPr lang="en-KR">
                  <a:latin typeface="Cambria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rgbClr val="FF0000"/>
                              </a:solidFill>
                              <a:latin typeface="InputMonoCondensed" panose="02000509020000090004" pitchFamily="49" charset="0"/>
                            </a:rPr>
                            <m:t>FILTER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POL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−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AGL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2"/>
                              </a:solidFill>
                              <a:latin typeface="InputMonoCondensed" panose="02000509020000090004" pitchFamily="49" charset="0"/>
                            </a:rPr>
                            <m:t>1&gt;_&lt;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6"/>
                              </a:solidFill>
                              <a:latin typeface="InputMonoCondensed" panose="02000509020000090004" pitchFamily="49" charset="0"/>
                            </a:rPr>
                            <m:t>INSROT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rgbClr val="7030A0"/>
                              </a:solidFill>
                              <a:latin typeface="InputMonoCondensed" panose="02000509020000090004" pitchFamily="49" charset="0"/>
                            </a:rPr>
                            <m:t>oe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normalized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.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fits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 = </m:t>
                          </m:r>
                          <m:r>
                            <m:rPr>
                              <m:nor/>
                            </m:rPr>
                            <a:rPr lang="en-US" b="0" i="0">
                              <a:latin typeface="InputMonoCondensed" panose="02000509020000090004" pitchFamily="49" charset="0"/>
                            </a:rPr>
                            <m:t>combined</m:t>
                          </m:r>
                          <m:r>
                            <m:rPr>
                              <m:nor/>
                            </m:rPr>
                            <a:rPr lang="en-US" b="0" i="0">
                              <a:latin typeface="InputMonoCondensed" panose="02000509020000090004" pitchFamily="49" charset="0"/>
                            </a:rPr>
                            <m:t> 20 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frames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 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rgbClr val="FF0000"/>
                              </a:solidFill>
                              <a:latin typeface="InputMonoCondensed" panose="02000509020000090004" pitchFamily="49" charset="0"/>
                            </a:rPr>
                            <m:t>FILTER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&gt;_</m:t>
                          </m:r>
                          <m:r>
                            <m:rPr>
                              <m:nor/>
                            </m:rPr>
                            <a:rPr lang="en-US" b="1" i="0">
                              <a:latin typeface="InputMonoCondensed" panose="02000509020000090004" pitchFamily="49" charset="0"/>
                            </a:rPr>
                            <m:t>all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tx1"/>
                              </a:solidFill>
                              <a:latin typeface="InputMonoCondensed" panose="02000509020000090004" pitchFamily="49" charset="0"/>
                            </a:rPr>
                            <m:t>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chemeClr val="accent6"/>
                              </a:solidFill>
                              <a:latin typeface="InputMonoCondensed" panose="02000509020000090004" pitchFamily="49" charset="0"/>
                            </a:rPr>
                            <m:t>INSROT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&gt;_&lt;</m:t>
                          </m:r>
                          <m:r>
                            <m:rPr>
                              <m:nor/>
                            </m:rPr>
                            <a:rPr lang="en-KR">
                              <a:solidFill>
                                <a:srgbClr val="7030A0"/>
                              </a:solidFill>
                              <a:latin typeface="InputMonoCondensed" panose="02000509020000090004" pitchFamily="49" charset="0"/>
                            </a:rPr>
                            <m:t>oe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&gt;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_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normalized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.</m:t>
                          </m:r>
                          <m:r>
                            <m:rPr>
                              <m:nor/>
                            </m:rPr>
                            <a:rPr lang="en-KR">
                              <a:latin typeface="InputMonoCondensed" panose="02000509020000090004" pitchFamily="49" charset="0"/>
                            </a:rPr>
                            <m:t>fi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ts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       = </m:t>
                          </m:r>
                          <m:r>
                            <m:rPr>
                              <m:nor/>
                            </m:rPr>
                            <a:rPr lang="en-US" b="0" i="0">
                              <a:latin typeface="InputMonoCondensed" panose="02000509020000090004" pitchFamily="49" charset="0"/>
                            </a:rPr>
                            <m:t>combined</m:t>
                          </m:r>
                          <m:r>
                            <m:rPr>
                              <m:nor/>
                            </m:rPr>
                            <a:rPr lang="en-US" b="0" i="0">
                              <a:latin typeface="InputMonoCondensed" panose="02000509020000090004" pitchFamily="49" charset="0"/>
                            </a:rPr>
                            <m:t> 80 </m:t>
                          </m:r>
                          <m:r>
                            <m:rPr>
                              <m:nor/>
                            </m:rPr>
                            <a:rPr lang="en-US">
                              <a:latin typeface="InputMonoCondensed" panose="02000509020000090004" pitchFamily="49" charset="0"/>
                            </a:rPr>
                            <m:t>frames</m:t>
                          </m:r>
                        </m:den>
                      </m:f>
                    </m:oMath>
                  </m:oMathPara>
                </a14:m>
                <a:endParaRPr lang="en-US"/>
              </a:p>
              <a:p>
                <a:endParaRPr lang="en-KR">
                  <a:latin typeface="Cambria" panose="02040503050406030204" pitchFamily="18" charset="0"/>
                </a:endParaRPr>
              </a:p>
              <a:p>
                <a:endParaRPr lang="en-KR"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9F859EF-CF93-904C-A54F-2D460DF811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847" y="1110972"/>
                <a:ext cx="11268726" cy="3388748"/>
              </a:xfrm>
              <a:prstGeom prst="rect">
                <a:avLst/>
              </a:prstGeom>
              <a:blipFill>
                <a:blip r:embed="rId2"/>
                <a:stretch>
                  <a:fillRect l="-450" t="-373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85723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j_INSROT.mp4" descr="j_INSROT.mp4">
            <a:hlinkClick r:id="" action="ppaction://media"/>
            <a:extLst>
              <a:ext uri="{FF2B5EF4-FFF2-40B4-BE49-F238E27FC236}">
                <a16:creationId xmlns:a16="http://schemas.microsoft.com/office/drawing/2014/main" id="{EDE2465C-1FE7-4448-ABE0-DBABAC951B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0291" y="1793875"/>
            <a:ext cx="12192000" cy="5064125"/>
          </a:xfrm>
          <a:prstGeom prst="rect">
            <a:avLst/>
          </a:prstGeom>
        </p:spPr>
      </p:pic>
      <p:sp>
        <p:nvSpPr>
          <p:cNvPr id="21" name="Title 2">
            <a:extLst>
              <a:ext uri="{FF2B5EF4-FFF2-40B4-BE49-F238E27FC236}">
                <a16:creationId xmlns:a16="http://schemas.microsoft.com/office/drawing/2014/main" id="{A3B9EE4A-C904-2544-8CFC-406F48687F51}"/>
              </a:ext>
            </a:extLst>
          </p:cNvPr>
          <p:cNvSpPr txBox="1">
            <a:spLocks/>
          </p:cNvSpPr>
          <p:nvPr/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KR"/>
              <a:t>1. Effect of INSROT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0E555E-4707-684A-9B0C-0C793B5BB448}"/>
              </a:ext>
            </a:extLst>
          </p:cNvPr>
          <p:cNvSpPr txBox="1"/>
          <p:nvPr/>
        </p:nvSpPr>
        <p:spPr>
          <a:xfrm>
            <a:off x="5538484" y="251081"/>
            <a:ext cx="626075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Cut profile at </a:t>
            </a:r>
            <a:r>
              <a:rPr lang="en-KR" b="1">
                <a:solidFill>
                  <a:srgbClr val="FF0000"/>
                </a:solidFill>
              </a:rPr>
              <a:t>red lines</a:t>
            </a:r>
            <a:r>
              <a:rPr lang="en-KR" b="1"/>
              <a:t> </a:t>
            </a:r>
            <a:r>
              <a:rPr lang="en-KR"/>
              <a:t>± 10 pix width are shown.</a:t>
            </a:r>
          </a:p>
          <a:p>
            <a:r>
              <a:rPr lang="en-KR"/>
              <a:t>This is where we usually put our target.</a:t>
            </a:r>
          </a:p>
          <a:p>
            <a:endParaRPr lang="en-KR" sz="1600"/>
          </a:p>
          <a:p>
            <a:r>
              <a:rPr lang="en-KR" sz="1600" b="1"/>
              <a:t>Black dotted lines </a:t>
            </a:r>
            <a:r>
              <a:rPr lang="en-KR" sz="1600"/>
              <a:t>= min/max at that ± 10 pixel region.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033C8A-3CD8-4F4C-8627-6E6C97FE9D1A}"/>
              </a:ext>
            </a:extLst>
          </p:cNvPr>
          <p:cNvSpPr txBox="1"/>
          <p:nvPr/>
        </p:nvSpPr>
        <p:spPr>
          <a:xfrm>
            <a:off x="10291" y="1698625"/>
            <a:ext cx="2039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&lt;</a:t>
            </a:r>
            <a:r>
              <a:rPr lang="en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oe</a:t>
            </a:r>
            <a:r>
              <a:rPr lang="en-US" altLang="ko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&gt;</a:t>
            </a:r>
            <a:r>
              <a:rPr lang="en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: </a:t>
            </a:r>
            <a:r>
              <a:rPr lang="en-US" altLang="ko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&lt;POL-AGL1&gt;</a:t>
            </a:r>
            <a:endParaRPr lang="en-KR" sz="1400">
              <a:solidFill>
                <a:schemeClr val="accent3"/>
              </a:solidFill>
              <a:latin typeface="Courier" pitchFamily="2" charset="0"/>
              <a:ea typeface="JuliaMono" panose="020B0609060300020004" pitchFamily="49" charset="-127"/>
              <a:cs typeface="JuliaMono" panose="020B0609060300020004" pitchFamily="49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4313A-5169-4E44-A959-5CB2CBDC81F1}"/>
              </a:ext>
            </a:extLst>
          </p:cNvPr>
          <p:cNvSpPr txBox="1"/>
          <p:nvPr/>
        </p:nvSpPr>
        <p:spPr>
          <a:xfrm>
            <a:off x="78608" y="1175405"/>
            <a:ext cx="396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ticks for cut-profiles: 1 ± 0.02 (2%)</a:t>
            </a:r>
          </a:p>
          <a:p>
            <a:r>
              <a:rPr lang="en-KR" sz="1400"/>
              <a:t>ticks for image axis: 100 pix</a:t>
            </a:r>
          </a:p>
        </p:txBody>
      </p:sp>
    </p:spTree>
    <p:extLst>
      <p:ext uri="{BB962C8B-B14F-4D97-AF65-F5344CB8AC3E}">
        <p14:creationId xmlns:p14="http://schemas.microsoft.com/office/powerpoint/2010/main" val="4031215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h_INSROT.mp4" descr="h_INSROT.mp4">
            <a:hlinkClick r:id="" action="ppaction://media"/>
            <a:extLst>
              <a:ext uri="{FF2B5EF4-FFF2-40B4-BE49-F238E27FC236}">
                <a16:creationId xmlns:a16="http://schemas.microsoft.com/office/drawing/2014/main" id="{61C762E9-B7A9-9640-BFE6-1CC77FDBC9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93875"/>
            <a:ext cx="12192000" cy="5064125"/>
          </a:xfrm>
          <a:prstGeom prst="rect">
            <a:avLst/>
          </a:prstGeom>
        </p:spPr>
      </p:pic>
      <p:sp>
        <p:nvSpPr>
          <p:cNvPr id="21" name="Title 2">
            <a:extLst>
              <a:ext uri="{FF2B5EF4-FFF2-40B4-BE49-F238E27FC236}">
                <a16:creationId xmlns:a16="http://schemas.microsoft.com/office/drawing/2014/main" id="{A3B9EE4A-C904-2544-8CFC-406F48687F51}"/>
              </a:ext>
            </a:extLst>
          </p:cNvPr>
          <p:cNvSpPr txBox="1">
            <a:spLocks/>
          </p:cNvSpPr>
          <p:nvPr/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KR"/>
              <a:t>1. Effect of INSROT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1660C2-42E7-084C-B617-E457710EEA33}"/>
              </a:ext>
            </a:extLst>
          </p:cNvPr>
          <p:cNvSpPr txBox="1"/>
          <p:nvPr/>
        </p:nvSpPr>
        <p:spPr>
          <a:xfrm>
            <a:off x="5538484" y="251081"/>
            <a:ext cx="626075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Cut profile at </a:t>
            </a:r>
            <a:r>
              <a:rPr lang="en-KR" b="1">
                <a:solidFill>
                  <a:srgbClr val="FF0000"/>
                </a:solidFill>
              </a:rPr>
              <a:t>red lines</a:t>
            </a:r>
            <a:r>
              <a:rPr lang="en-KR" b="1"/>
              <a:t> </a:t>
            </a:r>
            <a:r>
              <a:rPr lang="en-KR"/>
              <a:t>± 10 pix width are shown.</a:t>
            </a:r>
          </a:p>
          <a:p>
            <a:r>
              <a:rPr lang="en-KR"/>
              <a:t>This is where we usually put our target.</a:t>
            </a:r>
          </a:p>
          <a:p>
            <a:endParaRPr lang="en-KR" sz="1600"/>
          </a:p>
          <a:p>
            <a:r>
              <a:rPr lang="en-KR" sz="1600" b="1"/>
              <a:t>Black dotted lines </a:t>
            </a:r>
            <a:r>
              <a:rPr lang="en-KR" sz="1600"/>
              <a:t>= min/max at that ± 10 pixel region.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DC34BF-9BE1-B54B-BB95-2CDA2B84B5CF}"/>
              </a:ext>
            </a:extLst>
          </p:cNvPr>
          <p:cNvSpPr txBox="1"/>
          <p:nvPr/>
        </p:nvSpPr>
        <p:spPr>
          <a:xfrm>
            <a:off x="78608" y="1175405"/>
            <a:ext cx="396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ticks for cut-profiles: 1 ± 0.02 (2%)</a:t>
            </a:r>
          </a:p>
          <a:p>
            <a:r>
              <a:rPr lang="en-KR" sz="1400"/>
              <a:t>ticks for image axis: 100 pix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A0F0C6-334A-B15A-6613-13F6039A2327}"/>
              </a:ext>
            </a:extLst>
          </p:cNvPr>
          <p:cNvSpPr txBox="1"/>
          <p:nvPr/>
        </p:nvSpPr>
        <p:spPr>
          <a:xfrm>
            <a:off x="10291" y="1698625"/>
            <a:ext cx="2039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&lt;</a:t>
            </a:r>
            <a:r>
              <a:rPr lang="en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oe</a:t>
            </a:r>
            <a:r>
              <a:rPr lang="en-US" altLang="ko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&gt;</a:t>
            </a:r>
            <a:r>
              <a:rPr lang="en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: </a:t>
            </a:r>
            <a:r>
              <a:rPr lang="en-US" altLang="ko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&lt;POL-AGL1&gt;</a:t>
            </a:r>
            <a:endParaRPr lang="en-KR" sz="1400">
              <a:solidFill>
                <a:schemeClr val="accent3"/>
              </a:solidFill>
              <a:latin typeface="Courier" pitchFamily="2" charset="0"/>
              <a:ea typeface="JuliaMono" panose="020B0609060300020004" pitchFamily="49" charset="-127"/>
              <a:cs typeface="JuliaMono" panose="020B0609060300020004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230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_INSROT.mp4" descr="k_INSROT.mp4">
            <a:hlinkClick r:id="" action="ppaction://media"/>
            <a:extLst>
              <a:ext uri="{FF2B5EF4-FFF2-40B4-BE49-F238E27FC236}">
                <a16:creationId xmlns:a16="http://schemas.microsoft.com/office/drawing/2014/main" id="{5960CA89-1D9B-5E4C-9064-85BD7E6533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93875"/>
            <a:ext cx="12192000" cy="5064125"/>
          </a:xfrm>
          <a:prstGeom prst="rect">
            <a:avLst/>
          </a:prstGeom>
        </p:spPr>
      </p:pic>
      <p:sp>
        <p:nvSpPr>
          <p:cNvPr id="21" name="Title 2">
            <a:extLst>
              <a:ext uri="{FF2B5EF4-FFF2-40B4-BE49-F238E27FC236}">
                <a16:creationId xmlns:a16="http://schemas.microsoft.com/office/drawing/2014/main" id="{A3B9EE4A-C904-2544-8CFC-406F48687F51}"/>
              </a:ext>
            </a:extLst>
          </p:cNvPr>
          <p:cNvSpPr txBox="1">
            <a:spLocks/>
          </p:cNvSpPr>
          <p:nvPr/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KR"/>
              <a:t>1. Effect of INSROT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B01071-63B3-A245-90E4-D3A2DCF349E1}"/>
              </a:ext>
            </a:extLst>
          </p:cNvPr>
          <p:cNvSpPr txBox="1"/>
          <p:nvPr/>
        </p:nvSpPr>
        <p:spPr>
          <a:xfrm>
            <a:off x="5538484" y="251081"/>
            <a:ext cx="626075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Cut profile at </a:t>
            </a:r>
            <a:r>
              <a:rPr lang="en-KR" b="1">
                <a:solidFill>
                  <a:srgbClr val="FF0000"/>
                </a:solidFill>
              </a:rPr>
              <a:t>red lines</a:t>
            </a:r>
            <a:r>
              <a:rPr lang="en-KR" b="1"/>
              <a:t> </a:t>
            </a:r>
            <a:r>
              <a:rPr lang="en-KR"/>
              <a:t>± 10 pix width are shown.</a:t>
            </a:r>
          </a:p>
          <a:p>
            <a:r>
              <a:rPr lang="en-KR"/>
              <a:t>This is where we usually put our target.</a:t>
            </a:r>
          </a:p>
          <a:p>
            <a:endParaRPr lang="en-KR" sz="1600"/>
          </a:p>
          <a:p>
            <a:r>
              <a:rPr lang="en-KR" sz="1600" b="1"/>
              <a:t>Black dotted lines </a:t>
            </a:r>
            <a:r>
              <a:rPr lang="en-KR" sz="1600"/>
              <a:t>= min/max at that ± 10 pixel region.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7201A4-7693-6F40-B391-048BFDCB39C0}"/>
              </a:ext>
            </a:extLst>
          </p:cNvPr>
          <p:cNvSpPr txBox="1"/>
          <p:nvPr/>
        </p:nvSpPr>
        <p:spPr>
          <a:xfrm>
            <a:off x="78608" y="1175405"/>
            <a:ext cx="396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ticks for cut-profiles: 1 ± 0.02 (2%)</a:t>
            </a:r>
          </a:p>
          <a:p>
            <a:r>
              <a:rPr lang="en-KR" sz="1400"/>
              <a:t>ticks for image axis: 100 pix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505660-0367-EC51-3CE5-2385FE45570D}"/>
              </a:ext>
            </a:extLst>
          </p:cNvPr>
          <p:cNvSpPr txBox="1"/>
          <p:nvPr/>
        </p:nvSpPr>
        <p:spPr>
          <a:xfrm>
            <a:off x="10291" y="1698625"/>
            <a:ext cx="2039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&lt;</a:t>
            </a:r>
            <a:r>
              <a:rPr lang="en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oe</a:t>
            </a:r>
            <a:r>
              <a:rPr lang="en-US" altLang="ko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&gt;</a:t>
            </a:r>
            <a:r>
              <a:rPr lang="en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: </a:t>
            </a:r>
            <a:r>
              <a:rPr lang="en-US" altLang="ko-KR" sz="1400">
                <a:solidFill>
                  <a:schemeClr val="accent3"/>
                </a:solidFill>
                <a:latin typeface="Courier" pitchFamily="2" charset="0"/>
                <a:ea typeface="JuliaMono" panose="020B0609060300020004" pitchFamily="49" charset="-127"/>
                <a:cs typeface="JuliaMono" panose="020B0609060300020004" pitchFamily="49" charset="-127"/>
              </a:rPr>
              <a:t>&lt;POL-AGL1&gt;</a:t>
            </a:r>
            <a:endParaRPr lang="en-KR" sz="1400">
              <a:solidFill>
                <a:schemeClr val="accent3"/>
              </a:solidFill>
              <a:latin typeface="Courier" pitchFamily="2" charset="0"/>
              <a:ea typeface="JuliaMono" panose="020B0609060300020004" pitchFamily="49" charset="-127"/>
              <a:cs typeface="JuliaMono" panose="020B0609060300020004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0575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0266CB-623C-C747-867F-B074DA0E9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The peak-trough locations of dust donuts rotate as INSROT angle. </a:t>
            </a:r>
          </a:p>
          <a:p>
            <a:r>
              <a:rPr lang="en-KR"/>
              <a:t>The dust indicated by orange arrow is visible only in J, while others appear in all o/e rays in all filters.</a:t>
            </a:r>
          </a:p>
          <a:p>
            <a:pPr lvl="1"/>
            <a:r>
              <a:rPr lang="en-KR"/>
              <a:t>Maybe a hint for where the dusts are located.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44515-1C0B-6B48-8C9A-107C766E6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Notes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CEA69C3-9DFC-6141-9A07-E965B0398170}"/>
              </a:ext>
            </a:extLst>
          </p:cNvPr>
          <p:cNvGrpSpPr/>
          <p:nvPr/>
        </p:nvGrpSpPr>
        <p:grpSpPr>
          <a:xfrm>
            <a:off x="8559114" y="1859524"/>
            <a:ext cx="3632886" cy="4998476"/>
            <a:chOff x="630195" y="936953"/>
            <a:chExt cx="4226010" cy="581455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35C6C50-F277-9A47-86DC-2642069E38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514" t="6545" r="37162" b="13197"/>
            <a:stretch/>
          </p:blipFill>
          <p:spPr>
            <a:xfrm>
              <a:off x="630195" y="936953"/>
              <a:ext cx="4226010" cy="5814553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E2FB936-DC46-5F4F-8564-D4DE32D6709D}"/>
                </a:ext>
              </a:extLst>
            </p:cNvPr>
            <p:cNvCxnSpPr/>
            <p:nvPr/>
          </p:nvCxnSpPr>
          <p:spPr>
            <a:xfrm>
              <a:off x="1272746" y="2471351"/>
              <a:ext cx="420130" cy="30891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C6F99FB-0647-E746-BD25-719434B75D0A}"/>
                </a:ext>
              </a:extLst>
            </p:cNvPr>
            <p:cNvCxnSpPr/>
            <p:nvPr/>
          </p:nvCxnSpPr>
          <p:spPr>
            <a:xfrm>
              <a:off x="3253946" y="2370521"/>
              <a:ext cx="420130" cy="30891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B31AC4B-A48F-EA4E-9A1F-FBB23FD37250}"/>
                </a:ext>
              </a:extLst>
            </p:cNvPr>
            <p:cNvCxnSpPr/>
            <p:nvPr/>
          </p:nvCxnSpPr>
          <p:spPr>
            <a:xfrm>
              <a:off x="1062681" y="3923271"/>
              <a:ext cx="420130" cy="308919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9721024"/>
      </p:ext>
    </p:extLst>
  </p:cSld>
  <p:clrMapOvr>
    <a:masterClrMapping/>
  </p:clrMapOvr>
</p:sld>
</file>

<file path=ppt/theme/theme1.xml><?xml version="1.0" encoding="utf-8"?>
<a:theme xmlns:a="http://schemas.openxmlformats.org/drawingml/2006/main" name="ysbach_template04">
  <a:themeElements>
    <a:clrScheme name="ysB01">
      <a:dk1>
        <a:srgbClr val="000000"/>
      </a:dk1>
      <a:lt1>
        <a:srgbClr val="FFFFFF"/>
      </a:lt1>
      <a:dk2>
        <a:srgbClr val="D0B911"/>
      </a:dk2>
      <a:lt2>
        <a:srgbClr val="75D5FF"/>
      </a:lt2>
      <a:accent1>
        <a:srgbClr val="0432FF"/>
      </a:accent1>
      <a:accent2>
        <a:srgbClr val="00FCFF"/>
      </a:accent2>
      <a:accent3>
        <a:srgbClr val="FF40FF"/>
      </a:accent3>
      <a:accent4>
        <a:srgbClr val="FF2600"/>
      </a:accent4>
      <a:accent5>
        <a:srgbClr val="FF9300"/>
      </a:accent5>
      <a:accent6>
        <a:srgbClr val="11D213"/>
      </a:accent6>
      <a:hlink>
        <a:srgbClr val="0563C1"/>
      </a:hlink>
      <a:folHlink>
        <a:srgbClr val="954F72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sbach_template04" id="{9ADBA39A-2B7B-FB47-AF18-FC7A2048D052}" vid="{078E7E25-23FD-9E42-A27B-743BC8D981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ysbach_template04</Template>
  <TotalTime>3</TotalTime>
  <Words>766</Words>
  <Application>Microsoft Macintosh PowerPoint</Application>
  <PresentationFormat>Widescreen</PresentationFormat>
  <Paragraphs>100</Paragraphs>
  <Slides>13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Calibri</vt:lpstr>
      <vt:lpstr>Cambria</vt:lpstr>
      <vt:lpstr>Cambria Math</vt:lpstr>
      <vt:lpstr>Courier</vt:lpstr>
      <vt:lpstr>Go Mono</vt:lpstr>
      <vt:lpstr>Input Mono Condensed</vt:lpstr>
      <vt:lpstr>InputMonoCompressed</vt:lpstr>
      <vt:lpstr>InputMonoCondensed</vt:lpstr>
      <vt:lpstr>Times New Roman</vt:lpstr>
      <vt:lpstr>Wingdings</vt:lpstr>
      <vt:lpstr>ysbach_template04</vt:lpstr>
      <vt:lpstr>NHAO NIC Flat</vt:lpstr>
      <vt:lpstr>Combining Dome Flats</vt:lpstr>
      <vt:lpstr>Simple results</vt:lpstr>
      <vt:lpstr>Components of Flats</vt:lpstr>
      <vt:lpstr>PowerPoint Presentation</vt:lpstr>
      <vt:lpstr>PowerPoint Presentation</vt:lpstr>
      <vt:lpstr>PowerPoint Presentation</vt:lpstr>
      <vt:lpstr>PowerPoint Presentation</vt:lpstr>
      <vt:lpstr>Notes</vt:lpstr>
      <vt:lpstr>2. Effect of POL-AGL1 (HWP angle)</vt:lpstr>
      <vt:lpstr>2. Effect of POL-AGL1 (HWP angle)</vt:lpstr>
      <vt:lpstr>2. Effect of POL-AGL1 (HWP angle)</vt:lpstr>
      <vt:lpstr>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NHAO NIC Flat</dc:title>
  <dc:creator>Bach Yoonsoo</dc:creator>
  <cp:lastModifiedBy>Bach Yoonsoo</cp:lastModifiedBy>
  <cp:revision>1</cp:revision>
  <cp:lastPrinted>2022-09-24T06:28:28Z</cp:lastPrinted>
  <dcterms:created xsi:type="dcterms:W3CDTF">2022-09-24T06:26:58Z</dcterms:created>
  <dcterms:modified xsi:type="dcterms:W3CDTF">2022-09-24T06:30:12Z</dcterms:modified>
</cp:coreProperties>
</file>

<file path=docProps/thumbnail.jpeg>
</file>